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3891200" cy="32918400"/>
  <p:notesSz cx="7004050" cy="9290050"/>
  <p:defaultTextStyle>
    <a:defPPr>
      <a:defRPr lang="en-US"/>
    </a:defPPr>
    <a:lvl1pPr marL="0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1pPr>
    <a:lvl2pPr marL="1645640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2pPr>
    <a:lvl3pPr marL="3291279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3pPr>
    <a:lvl4pPr marL="4936919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4pPr>
    <a:lvl5pPr marL="6582559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5pPr>
    <a:lvl6pPr marL="8228198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6pPr>
    <a:lvl7pPr marL="9873837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7pPr>
    <a:lvl8pPr marL="11519478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8pPr>
    <a:lvl9pPr marL="13165118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60" autoAdjust="0"/>
    <p:restoredTop sz="94676" autoAdjust="0"/>
  </p:normalViewPr>
  <p:slideViewPr>
    <p:cSldViewPr>
      <p:cViewPr>
        <p:scale>
          <a:sx n="35" d="100"/>
          <a:sy n="35" d="100"/>
        </p:scale>
        <p:origin x="4728" y="4368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43159680" y="0"/>
            <a:ext cx="731520" cy="3291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-3" y="0"/>
            <a:ext cx="731520" cy="3291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43891200" cy="4114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28803600"/>
            <a:ext cx="43891200" cy="411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1" name="Instructions"/>
          <p:cNvSpPr/>
          <p:nvPr userDrawn="1"/>
        </p:nvSpPr>
        <p:spPr>
          <a:xfrm>
            <a:off x="-10515600" y="0"/>
            <a:ext cx="9601200" cy="3291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1" tIns="171421" rIns="171421" bIns="171421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72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36” high by 48” wide. It can be used to print a Tri-Fold poster with 12” wings.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Placeholders</a:t>
            </a:r>
            <a:r>
              <a:rPr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The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various elements included</a:t>
            </a: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in this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are ones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we often see in medical, research, and scientific posters.</a:t>
            </a: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Feel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free to edit, move,  add, and delete items, or change the layout to suit your needs. Always check with your conference organizer for specific requirements.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72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49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49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If you are laying out a large poster and using half-scale dimensions, be sure to preview your graphics at 200% to see them at their final printed size.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Please note that graphics from websites (such as the logo on your hospital's or university's home page) will only be 72dpi and not suitable for printing.</a:t>
            </a:r>
          </a:p>
          <a:p>
            <a:pPr lvl="0" algn="ctr">
              <a:spcBef>
                <a:spcPts val="0"/>
              </a:spcBef>
              <a:spcAft>
                <a:spcPts val="1800"/>
              </a:spcAft>
            </a:pPr>
            <a: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/>
            </a:r>
            <a:b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44805600" y="0"/>
            <a:ext cx="9601200" cy="32918400"/>
            <a:chOff x="33832800" y="0"/>
            <a:chExt cx="12801600" cy="43891200"/>
          </a:xfrm>
        </p:grpSpPr>
        <p:sp>
          <p:nvSpPr>
            <p:cNvPr id="13" name="Instructions"/>
            <p:cNvSpPr/>
            <p:nvPr userDrawn="1"/>
          </p:nvSpPr>
          <p:spPr>
            <a:xfrm>
              <a:off x="33832800" y="0"/>
              <a:ext cx="12801600" cy="43891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28600" tIns="228600" rIns="228600" bIns="228600" rtlCol="0" anchor="t"/>
            <a:lstStyle>
              <a:defPPr>
                <a:defRPr lang="en-US"/>
              </a:defPPr>
              <a:lvl1pPr marL="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4343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8686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53029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37372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21715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06058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90401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74744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Change</a:t>
              </a:r>
              <a:r>
                <a:rPr lang="en-US" sz="72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Color Theme</a:t>
              </a: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:</a:t>
              </a:r>
              <a:endParaRPr sz="7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This template is designed to use the built-in color themes in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the newer versions of PowerPoint.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To change the color theme, select the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Design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tab, then select the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Colors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drop-down list.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The default color theme for this template is “Office”, so you can always return to that after trying some of the alternatives.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Printing Your Poster: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Once your poster file is ready, visit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www.genigraphics.com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to order a high-quality, affordable poster print. Every order receives a free design review and we can deliver as fast as next business day within the US and Canada. 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Genigraphics® has been producing output from PowerPoint® longer than anyone in the industry; dating back to when we helped Microsoft® design the PowerPoint® software. </a:t>
              </a:r>
            </a:p>
            <a:p>
              <a:pPr lvl="0">
                <a:spcBef>
                  <a:spcPts val="0"/>
                </a:spcBef>
                <a:spcAft>
                  <a:spcPts val="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US and Canada:  1-800-790-4001</a:t>
              </a:r>
              <a:b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Email: info@genigraphics.com</a:t>
              </a: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/>
              </a:r>
              <a:b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[This sidebar area does not print.]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81342" y="9260274"/>
              <a:ext cx="11904515" cy="10246926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 userDrawn="1"/>
        </p:nvGrpSpPr>
        <p:grpSpPr>
          <a:xfrm>
            <a:off x="7033287" y="-1257300"/>
            <a:ext cx="29923713" cy="35653980"/>
            <a:chOff x="7033287" y="-1257300"/>
            <a:chExt cx="29923713" cy="35653980"/>
          </a:xfrm>
        </p:grpSpPr>
        <p:sp>
          <p:nvSpPr>
            <p:cNvPr id="2" name="TextBox 1"/>
            <p:cNvSpPr txBox="1"/>
            <p:nvPr userDrawn="1"/>
          </p:nvSpPr>
          <p:spPr>
            <a:xfrm>
              <a:off x="7033287" y="-1247269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4" name="Straight Arrow Connector 3"/>
            <p:cNvCxnSpPr/>
            <p:nvPr userDrawn="1"/>
          </p:nvCxnSpPr>
          <p:spPr>
            <a:xfrm>
              <a:off x="10972800" y="-12573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 userDrawn="1"/>
          </p:nvSpPr>
          <p:spPr>
            <a:xfrm>
              <a:off x="33322287" y="-1247269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0" name="Straight Arrow Connector 19"/>
            <p:cNvCxnSpPr/>
            <p:nvPr userDrawn="1"/>
          </p:nvCxnSpPr>
          <p:spPr>
            <a:xfrm>
              <a:off x="32918400" y="-12573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 userDrawn="1"/>
          </p:nvSpPr>
          <p:spPr>
            <a:xfrm>
              <a:off x="7033287" y="33309431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2" name="Straight Arrow Connector 21"/>
            <p:cNvCxnSpPr/>
            <p:nvPr userDrawn="1"/>
          </p:nvCxnSpPr>
          <p:spPr>
            <a:xfrm>
              <a:off x="10972800" y="332994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33322287" y="33309431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4" name="Straight Arrow Connector 23"/>
            <p:cNvCxnSpPr/>
            <p:nvPr userDrawn="1"/>
          </p:nvCxnSpPr>
          <p:spPr>
            <a:xfrm>
              <a:off x="32918400" y="332994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00" y="32613600"/>
            <a:ext cx="5297435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4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10/3/2016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6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329128" tIns="164564" rIns="329128" bIns="164564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3"/>
          </a:xfrm>
          <a:prstGeom prst="rect">
            <a:avLst/>
          </a:prstGeom>
        </p:spPr>
        <p:txBody>
          <a:bodyPr vert="horz" lIns="329128" tIns="164564" rIns="329128" bIns="164564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3"/>
            <a:ext cx="10241280" cy="1752600"/>
          </a:xfrm>
          <a:prstGeom prst="rect">
            <a:avLst/>
          </a:prstGeom>
        </p:spPr>
        <p:txBody>
          <a:bodyPr vert="horz" lIns="329128" tIns="164564" rIns="329128" bIns="164564" rtlCol="0" anchor="ctr"/>
          <a:lstStyle>
            <a:lvl1pPr algn="l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10/3/2016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3"/>
            <a:ext cx="13898880" cy="1752600"/>
          </a:xfrm>
          <a:prstGeom prst="rect">
            <a:avLst/>
          </a:prstGeom>
        </p:spPr>
        <p:txBody>
          <a:bodyPr vert="horz" lIns="329128" tIns="164564" rIns="329128" bIns="164564" rtlCol="0" anchor="ctr"/>
          <a:lstStyle>
            <a:lvl1pPr algn="ctr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3"/>
            <a:ext cx="10241280" cy="1752600"/>
          </a:xfrm>
          <a:prstGeom prst="rect">
            <a:avLst/>
          </a:prstGeom>
        </p:spPr>
        <p:txBody>
          <a:bodyPr vert="horz" lIns="329128" tIns="164564" rIns="329128" bIns="164564" rtlCol="0" anchor="ctr"/>
          <a:lstStyle>
            <a:lvl1pPr algn="r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3291279" rtl="0" eaLnBrk="1" latinLnBrk="0" hangingPunct="1"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42" indent="-342842" algn="l" defTabSz="329127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83" indent="-342842" algn="l" defTabSz="3291279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525" indent="-342842" algn="l" defTabSz="329127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6" indent="-342842" algn="l" defTabSz="3291279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209" indent="-342842" algn="l" defTabSz="3291279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9051018" indent="-822820" algn="l" defTabSz="329127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6658" indent="-822820" algn="l" defTabSz="329127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342297" indent="-822820" algn="l" defTabSz="329127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3987936" indent="-822820" algn="l" defTabSz="329127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645640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3291279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936919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6582559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8228198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marL="9873837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11519478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3165118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hyperlink" Target="https://en.wikipedia.org/wiki/Youth_unemployment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hyperlink" Target="http://peacechild.org/youth-unemployment-causes-and-solution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5486400" y="0"/>
            <a:ext cx="32918400" cy="2908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342842" rIns="137137" bIns="342842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tr-TR" sz="7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NO COUNTRY FOR YOUNG PEOPLE ?</a:t>
            </a:r>
          </a:p>
          <a:p>
            <a:pPr algn="ctr" eaLnBrk="1" hangingPunct="1"/>
            <a:r>
              <a:rPr lang="tr-TR" sz="72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Youth</a:t>
            </a:r>
            <a:r>
              <a:rPr lang="tr-TR" sz="7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</a:t>
            </a:r>
            <a:r>
              <a:rPr lang="tr-TR" sz="72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Unemployment</a:t>
            </a:r>
            <a:r>
              <a:rPr lang="tr-TR" sz="7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in Germany</a:t>
            </a:r>
            <a:endParaRPr lang="en-US" sz="7200" b="1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5486400" y="2400300"/>
            <a:ext cx="329184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137137" rIns="137137" bIns="137137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tr-TR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Simge YILDIZ, Şevval ŞENKUL , Kaan </a:t>
            </a:r>
            <a:r>
              <a:rPr lang="tr-TR" sz="40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Taceddin</a:t>
            </a:r>
            <a:r>
              <a:rPr lang="tr-TR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ARDA, Yusuf GENCER</a:t>
            </a:r>
            <a:endParaRPr lang="tr-TR" sz="4000" dirty="0" smtClean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 eaLnBrk="1" hangingPunct="1"/>
            <a:r>
              <a:rPr lang="tr-TR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Tevfik </a:t>
            </a:r>
            <a:r>
              <a:rPr lang="tr-TR" sz="40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Seno</a:t>
            </a:r>
            <a:r>
              <a:rPr lang="tr-TR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Arda Anadolu Lisesi</a:t>
            </a:r>
            <a:endParaRPr lang="en-US" sz="4000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63040" y="29146502"/>
            <a:ext cx="9144000" cy="746346"/>
          </a:xfrm>
          <a:prstGeom prst="rect">
            <a:avLst/>
          </a:prstGeom>
          <a:noFill/>
        </p:spPr>
        <p:txBody>
          <a:bodyPr wrap="none" lIns="68568" tIns="34284" rIns="68568" bIns="34284" rtlCol="0">
            <a:noAutofit/>
          </a:bodyPr>
          <a:lstStyle/>
          <a:p>
            <a:pPr algn="ctr"/>
            <a:endParaRPr lang="tr-TR" sz="4400" b="1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11370644" y="30861000"/>
            <a:ext cx="29504640" cy="12801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182880" tIns="182880" rIns="182880" bIns="182880" numCol="1" spcCol="342842" rtlCol="0">
            <a:noAutofit/>
          </a:bodyPr>
          <a:lstStyle/>
          <a:p>
            <a:pPr marL="342842" indent="-342842">
              <a:buFont typeface="+mj-lt"/>
              <a:buAutoNum type="arabicPeriod"/>
            </a:pPr>
            <a:r>
              <a:rPr lang="en-US" sz="1600" dirty="0" smtClean="0"/>
              <a:t>KOHLRAUSCH</a:t>
            </a:r>
            <a:r>
              <a:rPr lang="tr-TR" sz="1600" dirty="0" smtClean="0"/>
              <a:t>,B.(</a:t>
            </a:r>
            <a:r>
              <a:rPr lang="en-US" sz="1600" dirty="0" smtClean="0"/>
              <a:t>2012</a:t>
            </a:r>
            <a:r>
              <a:rPr lang="tr-TR" sz="1600" dirty="0" smtClean="0"/>
              <a:t>). </a:t>
            </a:r>
            <a:r>
              <a:rPr lang="en-US" sz="1600" dirty="0" smtClean="0"/>
              <a:t>Youth </a:t>
            </a:r>
            <a:r>
              <a:rPr lang="en-US" sz="1600" dirty="0"/>
              <a:t>Unemployment in </a:t>
            </a:r>
            <a:r>
              <a:rPr lang="en-US" sz="1600" dirty="0" smtClean="0"/>
              <a:t>Germany</a:t>
            </a:r>
            <a:r>
              <a:rPr lang="tr-TR" sz="1600" dirty="0" smtClean="0"/>
              <a:t> </a:t>
            </a:r>
            <a:r>
              <a:rPr lang="en-US" sz="1600" dirty="0" smtClean="0"/>
              <a:t>Skill </a:t>
            </a:r>
            <a:r>
              <a:rPr lang="en-US" sz="1600" dirty="0"/>
              <a:t>Biased Patterns of </a:t>
            </a:r>
            <a:r>
              <a:rPr lang="en-US" sz="1600" dirty="0" err="1"/>
              <a:t>Labour</a:t>
            </a:r>
            <a:r>
              <a:rPr lang="en-US" sz="1600" dirty="0"/>
              <a:t> Market Integration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600" dirty="0"/>
              <a:t> Peace Child </a:t>
            </a:r>
            <a:r>
              <a:rPr lang="en-US" sz="1600" dirty="0" smtClean="0"/>
              <a:t>International</a:t>
            </a:r>
            <a:r>
              <a:rPr lang="tr-TR" sz="1600" dirty="0" smtClean="0"/>
              <a:t> </a:t>
            </a:r>
            <a:r>
              <a:rPr lang="en-US" sz="1600" dirty="0" smtClean="0"/>
              <a:t>Future </a:t>
            </a:r>
            <a:r>
              <a:rPr lang="en-US" sz="1600" dirty="0"/>
              <a:t>Business </a:t>
            </a:r>
            <a:r>
              <a:rPr lang="en-US" sz="1600" dirty="0" smtClean="0"/>
              <a:t>Centre</a:t>
            </a:r>
            <a:r>
              <a:rPr lang="tr-TR" sz="1600" dirty="0"/>
              <a:t>. </a:t>
            </a:r>
            <a:r>
              <a:rPr lang="tr-TR" sz="1600" dirty="0">
                <a:hlinkClick r:id="rId2"/>
              </a:rPr>
              <a:t>http://peacechild.org/youth-unemployment-causes-and-solutions</a:t>
            </a:r>
            <a:r>
              <a:rPr lang="tr-TR" sz="1600" dirty="0" smtClean="0">
                <a:hlinkClick r:id="rId2"/>
              </a:rPr>
              <a:t>/</a:t>
            </a:r>
            <a:r>
              <a:rPr lang="tr-TR" sz="1600" dirty="0" smtClean="0"/>
              <a:t> </a:t>
            </a:r>
            <a:endParaRPr lang="en-US" sz="1600" dirty="0"/>
          </a:p>
          <a:p>
            <a:pPr marL="342842" indent="-342842">
              <a:buFont typeface="+mj-lt"/>
              <a:buAutoNum type="arabicPeriod"/>
            </a:pPr>
            <a:r>
              <a:rPr lang="en-US" sz="1600" dirty="0"/>
              <a:t> </a:t>
            </a:r>
            <a:r>
              <a:rPr lang="tr-TR" sz="1600" dirty="0" err="1" smtClean="0"/>
              <a:t>Dolado</a:t>
            </a:r>
            <a:r>
              <a:rPr lang="tr-TR" sz="1600" dirty="0" smtClean="0"/>
              <a:t>, J.(2015) .</a:t>
            </a:r>
            <a:r>
              <a:rPr lang="en-US" sz="1600" dirty="0"/>
              <a:t> Youth </a:t>
            </a:r>
            <a:r>
              <a:rPr lang="en-US" sz="1600" dirty="0" err="1"/>
              <a:t>Labour</a:t>
            </a:r>
            <a:r>
              <a:rPr lang="en-US" sz="1600" dirty="0"/>
              <a:t> Market </a:t>
            </a:r>
            <a:r>
              <a:rPr lang="en-US" sz="1600" dirty="0" smtClean="0"/>
              <a:t>Problems</a:t>
            </a:r>
            <a:r>
              <a:rPr lang="tr-TR" sz="1600" dirty="0" smtClean="0"/>
              <a:t> </a:t>
            </a:r>
            <a:r>
              <a:rPr lang="en-US" sz="1600" dirty="0" smtClean="0"/>
              <a:t>in </a:t>
            </a:r>
            <a:r>
              <a:rPr lang="en-US" sz="1600" dirty="0"/>
              <a:t>Europe</a:t>
            </a:r>
            <a:endParaRPr lang="en-US" sz="1600" dirty="0"/>
          </a:p>
          <a:p>
            <a:pPr marL="342842" indent="-342842">
              <a:buFont typeface="+mj-lt"/>
              <a:buAutoNum type="arabicPeriod"/>
            </a:pPr>
            <a:r>
              <a:rPr lang="en-US" sz="1600" dirty="0"/>
              <a:t>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en.wikipedia.org/wiki/Youth_unemployment</a:t>
            </a:r>
            <a:r>
              <a:rPr lang="tr-TR" sz="1600" dirty="0" smtClean="0"/>
              <a:t> </a:t>
            </a:r>
            <a:endParaRPr lang="en-US" sz="1600" dirty="0"/>
          </a:p>
          <a:p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11370644" y="29832302"/>
            <a:ext cx="21214080" cy="685800"/>
          </a:xfrm>
          <a:prstGeom prst="rect">
            <a:avLst/>
          </a:prstGeom>
          <a:noFill/>
          <a:ln>
            <a:noFill/>
          </a:ln>
        </p:spPr>
        <p:txBody>
          <a:bodyPr wrap="none" lIns="68568" tIns="34284" rIns="68568" bIns="34284" rtlCol="0" anchor="ctr" anchorCtr="0">
            <a:noAutofit/>
          </a:bodyPr>
          <a:lstStyle/>
          <a:p>
            <a:pPr algn="ctr"/>
            <a:r>
              <a:rPr lang="en-US" sz="4400" b="1" dirty="0"/>
              <a:t>References</a:t>
            </a:r>
          </a:p>
        </p:txBody>
      </p:sp>
      <p:sp>
        <p:nvSpPr>
          <p:cNvPr id="10" name="Text Box 189"/>
          <p:cNvSpPr txBox="1">
            <a:spLocks noChangeArrowheads="1"/>
          </p:cNvSpPr>
          <p:nvPr/>
        </p:nvSpPr>
        <p:spPr bwMode="auto">
          <a:xfrm>
            <a:off x="1463040" y="5486400"/>
            <a:ext cx="9357360" cy="2391419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sz="3200" dirty="0">
                <a:latin typeface="Calibri" pitchFamily="34" charset="0"/>
              </a:rPr>
              <a:t>An unemployed person is defined as someone who does not have a job but is actively seeking work</a:t>
            </a:r>
            <a:r>
              <a:rPr lang="en-US" sz="3200" dirty="0" smtClean="0">
                <a:latin typeface="Calibri" pitchFamily="34" charset="0"/>
              </a:rPr>
              <a:t>.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U</a:t>
            </a:r>
            <a:r>
              <a:rPr lang="tr-TR" sz="3200" dirty="0" err="1" smtClean="0">
                <a:latin typeface="Calibri" pitchFamily="34" charset="0"/>
              </a:rPr>
              <a:t>nemployment</a:t>
            </a:r>
            <a:r>
              <a:rPr lang="tr-TR" sz="3200" dirty="0" smtClean="0">
                <a:latin typeface="Calibri" pitchFamily="34" charset="0"/>
              </a:rPr>
              <a:t> is a </a:t>
            </a:r>
            <a:r>
              <a:rPr lang="tr-TR" sz="3200" dirty="0" err="1" smtClean="0">
                <a:latin typeface="Calibri" pitchFamily="34" charset="0"/>
              </a:rPr>
              <a:t>serious</a:t>
            </a:r>
            <a:r>
              <a:rPr lang="tr-TR" sz="3200" dirty="0" smtClean="0">
                <a:latin typeface="Calibri" pitchFamily="34" charset="0"/>
              </a:rPr>
              <a:t> problem </a:t>
            </a:r>
            <a:r>
              <a:rPr lang="tr-TR" sz="3200" dirty="0" err="1" smtClean="0">
                <a:latin typeface="Calibri" pitchFamily="34" charset="0"/>
              </a:rPr>
              <a:t>that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affects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millions</a:t>
            </a:r>
            <a:r>
              <a:rPr lang="tr-TR" sz="3200" dirty="0" smtClean="0">
                <a:latin typeface="Calibri" pitchFamily="34" charset="0"/>
              </a:rPr>
              <a:t> of  </a:t>
            </a:r>
            <a:r>
              <a:rPr lang="tr-TR" sz="3200" dirty="0" err="1" smtClean="0">
                <a:latin typeface="Calibri" pitchFamily="34" charset="0"/>
              </a:rPr>
              <a:t>people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all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around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the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world</a:t>
            </a:r>
            <a:r>
              <a:rPr lang="tr-TR" sz="3200" dirty="0" smtClean="0">
                <a:latin typeface="Calibri" pitchFamily="34" charset="0"/>
              </a:rPr>
              <a:t>. </a:t>
            </a: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Youth unemployment is the unemployment of young people, defined by the United Nations as 15–24 years </a:t>
            </a:r>
            <a:r>
              <a:rPr lang="en-US" sz="3200" dirty="0" smtClean="0">
                <a:latin typeface="Calibri" pitchFamily="34" charset="0"/>
              </a:rPr>
              <a:t>old</a:t>
            </a:r>
            <a:r>
              <a:rPr lang="tr-TR" sz="3200" dirty="0" smtClean="0">
                <a:latin typeface="Calibri" pitchFamily="34" charset="0"/>
              </a:rPr>
              <a:t>.</a:t>
            </a: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Youth unemployment rates are historically four to five times more than the adult rates in every country in the world</a:t>
            </a:r>
            <a:r>
              <a:rPr lang="en-US" sz="3200" dirty="0" smtClean="0">
                <a:latin typeface="Calibri" pitchFamily="34" charset="0"/>
              </a:rPr>
              <a:t>.</a:t>
            </a:r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r>
              <a:rPr lang="en-US" sz="3200" dirty="0" smtClean="0">
                <a:latin typeface="Calibri" pitchFamily="34" charset="0"/>
              </a:rPr>
              <a:t>In </a:t>
            </a:r>
            <a:r>
              <a:rPr lang="en-US" sz="3200" dirty="0">
                <a:latin typeface="Calibri" pitchFamily="34" charset="0"/>
              </a:rPr>
              <a:t>the OECD as a whole, 15 million young </a:t>
            </a:r>
            <a:r>
              <a:rPr lang="en-US" sz="3200" dirty="0" smtClean="0">
                <a:latin typeface="Calibri" pitchFamily="34" charset="0"/>
              </a:rPr>
              <a:t>people </a:t>
            </a:r>
            <a:r>
              <a:rPr lang="en-US" sz="3200" dirty="0">
                <a:latin typeface="Calibri" pitchFamily="34" charset="0"/>
              </a:rPr>
              <a:t>are unemployed representing around $300 billion in lost wages alone, over a full year</a:t>
            </a:r>
            <a:r>
              <a:rPr lang="en-US" sz="3200" dirty="0" smtClean="0">
                <a:latin typeface="Calibri" pitchFamily="34" charset="0"/>
              </a:rPr>
              <a:t>.</a:t>
            </a:r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There are 1.2 billion youth in the world aged between 15 and 24, accounting for 17% of the world's population</a:t>
            </a:r>
            <a:r>
              <a:rPr lang="en-US" sz="3200" dirty="0" smtClean="0">
                <a:latin typeface="Calibri" pitchFamily="34" charset="0"/>
              </a:rPr>
              <a:t>. </a:t>
            </a:r>
            <a:r>
              <a:rPr lang="en-US" sz="3200" dirty="0">
                <a:latin typeface="Calibri" pitchFamily="34" charset="0"/>
              </a:rPr>
              <a:t>87% of them live in developing </a:t>
            </a:r>
            <a:r>
              <a:rPr lang="en-US" sz="3200" dirty="0" smtClean="0">
                <a:latin typeface="Calibri" pitchFamily="34" charset="0"/>
              </a:rPr>
              <a:t>countries</a:t>
            </a:r>
            <a:r>
              <a:rPr lang="tr-TR" sz="3200" dirty="0" smtClean="0">
                <a:latin typeface="Calibri" pitchFamily="34" charset="0"/>
              </a:rPr>
              <a:t>.</a:t>
            </a: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463040" y="48006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tr-TR" sz="4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the</a:t>
            </a:r>
            <a:r>
              <a:rPr lang="tr-TR" sz="4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Problem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Text Box 194"/>
          <p:cNvSpPr txBox="1">
            <a:spLocks noChangeArrowheads="1"/>
          </p:cNvSpPr>
          <p:nvPr/>
        </p:nvSpPr>
        <p:spPr bwMode="auto">
          <a:xfrm>
            <a:off x="11338560" y="16992600"/>
            <a:ext cx="21214080" cy="1056204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sz="3600" b="1" dirty="0" err="1">
                <a:latin typeface="Calibri" pitchFamily="34" charset="0"/>
              </a:rPr>
              <a:t>Youth</a:t>
            </a:r>
            <a:r>
              <a:rPr lang="tr-TR" sz="3600" b="1" dirty="0">
                <a:latin typeface="Calibri" pitchFamily="34" charset="0"/>
              </a:rPr>
              <a:t> </a:t>
            </a:r>
            <a:r>
              <a:rPr lang="tr-TR" sz="3600" b="1" dirty="0" err="1" smtClean="0">
                <a:latin typeface="Calibri" pitchFamily="34" charset="0"/>
              </a:rPr>
              <a:t>Unemployment</a:t>
            </a:r>
            <a:r>
              <a:rPr lang="tr-TR" sz="3600" b="1" dirty="0" smtClean="0">
                <a:latin typeface="Calibri" pitchFamily="34" charset="0"/>
              </a:rPr>
              <a:t> </a:t>
            </a:r>
            <a:r>
              <a:rPr lang="tr-TR" sz="3600" b="1" dirty="0" err="1" smtClean="0">
                <a:latin typeface="Calibri" pitchFamily="34" charset="0"/>
              </a:rPr>
              <a:t>Causes</a:t>
            </a:r>
            <a:endParaRPr lang="tr-TR" sz="3600" b="1" dirty="0">
              <a:latin typeface="Calibri" pitchFamily="34" charset="0"/>
            </a:endParaRPr>
          </a:p>
          <a:p>
            <a:pPr eaLnBrk="1" hangingPunct="1"/>
            <a:endParaRPr lang="tr-TR" sz="3200" dirty="0" smtClean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v"/>
            </a:pPr>
            <a:r>
              <a:rPr lang="tr-TR" sz="3200" dirty="0" smtClean="0">
                <a:latin typeface="Calibri" pitchFamily="34" charset="0"/>
              </a:rPr>
              <a:t>Financial </a:t>
            </a:r>
            <a:r>
              <a:rPr lang="tr-TR" sz="3200" dirty="0" err="1" smtClean="0">
                <a:latin typeface="Calibri" pitchFamily="34" charset="0"/>
              </a:rPr>
              <a:t>crisis</a:t>
            </a:r>
            <a:endParaRPr lang="tr-TR" sz="3200" dirty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v"/>
            </a:pPr>
            <a:r>
              <a:rPr lang="tr-TR" sz="3200" dirty="0" smtClean="0">
                <a:latin typeface="Calibri" pitchFamily="34" charset="0"/>
              </a:rPr>
              <a:t>T</a:t>
            </a:r>
            <a:r>
              <a:rPr lang="en-US" sz="3200" dirty="0" smtClean="0">
                <a:latin typeface="Calibri" pitchFamily="34" charset="0"/>
              </a:rPr>
              <a:t>he </a:t>
            </a:r>
            <a:r>
              <a:rPr lang="en-US" sz="3200" dirty="0">
                <a:latin typeface="Calibri" pitchFamily="34" charset="0"/>
              </a:rPr>
              <a:t>quality and relevance of </a:t>
            </a:r>
            <a:r>
              <a:rPr lang="en-US" sz="3200" dirty="0" smtClean="0">
                <a:latin typeface="Calibri" pitchFamily="34" charset="0"/>
              </a:rPr>
              <a:t>education</a:t>
            </a:r>
            <a:r>
              <a:rPr lang="tr-TR" sz="3200" dirty="0" smtClean="0">
                <a:latin typeface="Calibri" pitchFamily="34" charset="0"/>
              </a:rPr>
              <a:t> </a:t>
            </a:r>
          </a:p>
          <a:p>
            <a:pPr marL="457200" indent="-457200" eaLnBrk="1" hangingPunct="1">
              <a:buFont typeface="Wingdings" pitchFamily="2" charset="2"/>
              <a:buChar char="v"/>
            </a:pPr>
            <a:r>
              <a:rPr lang="tr-TR" sz="3200" dirty="0" smtClean="0">
                <a:latin typeface="Calibri" pitchFamily="34" charset="0"/>
              </a:rPr>
              <a:t>I</a:t>
            </a:r>
            <a:r>
              <a:rPr lang="en-US" sz="3200" dirty="0" err="1" smtClean="0">
                <a:latin typeface="Calibri" pitchFamily="34" charset="0"/>
              </a:rPr>
              <a:t>nflexible</a:t>
            </a:r>
            <a:r>
              <a:rPr lang="en-US" sz="3200" dirty="0" smtClean="0">
                <a:latin typeface="Calibri" pitchFamily="34" charset="0"/>
              </a:rPr>
              <a:t> </a:t>
            </a:r>
            <a:r>
              <a:rPr lang="en-US" sz="3200" dirty="0" err="1">
                <a:latin typeface="Calibri" pitchFamily="34" charset="0"/>
              </a:rPr>
              <a:t>labour</a:t>
            </a:r>
            <a:r>
              <a:rPr lang="en-US" sz="3200" dirty="0">
                <a:latin typeface="Calibri" pitchFamily="34" charset="0"/>
              </a:rPr>
              <a:t> market and </a:t>
            </a:r>
            <a:r>
              <a:rPr lang="en-US" sz="3200" dirty="0" smtClean="0">
                <a:latin typeface="Calibri" pitchFamily="34" charset="0"/>
              </a:rPr>
              <a:t>regulations</a:t>
            </a:r>
            <a:endParaRPr lang="tr-TR" sz="3200" dirty="0" smtClean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v"/>
            </a:pPr>
            <a:r>
              <a:rPr lang="en-US" sz="3200" dirty="0">
                <a:latin typeface="Calibri" pitchFamily="34" charset="0"/>
              </a:rPr>
              <a:t>Skills </a:t>
            </a:r>
            <a:r>
              <a:rPr lang="en-US" sz="3200" dirty="0" smtClean="0">
                <a:latin typeface="Calibri" pitchFamily="34" charset="0"/>
              </a:rPr>
              <a:t>mismatch</a:t>
            </a:r>
            <a:endParaRPr lang="tr-TR" sz="3200" dirty="0" smtClean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v"/>
            </a:pPr>
            <a:r>
              <a:rPr lang="en-US" sz="3200" dirty="0">
                <a:latin typeface="Calibri" pitchFamily="34" charset="0"/>
              </a:rPr>
              <a:t>Lack of entrepreneurship and </a:t>
            </a:r>
            <a:r>
              <a:rPr lang="en-US" sz="3200" dirty="0" err="1" smtClean="0">
                <a:latin typeface="Calibri" pitchFamily="34" charset="0"/>
              </a:rPr>
              <a:t>lifes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kills education</a:t>
            </a:r>
            <a:endParaRPr lang="tr-TR" sz="3200" dirty="0" smtClean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v"/>
            </a:pPr>
            <a:r>
              <a:rPr lang="en-US" sz="3200" dirty="0">
                <a:latin typeface="Calibri" pitchFamily="34" charset="0"/>
              </a:rPr>
              <a:t>Lack of access </a:t>
            </a:r>
            <a:r>
              <a:rPr lang="en-US" sz="3200" dirty="0" smtClean="0">
                <a:latin typeface="Calibri" pitchFamily="34" charset="0"/>
              </a:rPr>
              <a:t>to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financial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support</a:t>
            </a:r>
            <a:endParaRPr lang="tr-TR" sz="3200" dirty="0" smtClean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v"/>
            </a:pPr>
            <a:r>
              <a:rPr lang="en-US" sz="3200" dirty="0">
                <a:latin typeface="Calibri" pitchFamily="34" charset="0"/>
              </a:rPr>
              <a:t>A digital </a:t>
            </a:r>
            <a:r>
              <a:rPr lang="en-US" sz="3200" dirty="0" smtClean="0">
                <a:latin typeface="Calibri" pitchFamily="34" charset="0"/>
              </a:rPr>
              <a:t>divide</a:t>
            </a:r>
            <a:endParaRPr lang="tr-TR" sz="3200" dirty="0" smtClean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v"/>
            </a:pPr>
            <a:endParaRPr lang="tr-TR" sz="3200" dirty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v"/>
            </a:pPr>
            <a:endParaRPr lang="tr-TR" sz="3200" dirty="0" smtClean="0">
              <a:latin typeface="Calibri" pitchFamily="34" charset="0"/>
            </a:endParaRPr>
          </a:p>
          <a:p>
            <a:pPr algn="r" eaLnBrk="1" hangingPunct="1"/>
            <a:r>
              <a:rPr lang="tr-TR" sz="3600" b="1" dirty="0" err="1" smtClean="0">
                <a:latin typeface="Calibri" pitchFamily="34" charset="0"/>
              </a:rPr>
              <a:t>Youth</a:t>
            </a:r>
            <a:r>
              <a:rPr lang="tr-TR" sz="3600" b="1" dirty="0" smtClean="0">
                <a:latin typeface="Calibri" pitchFamily="34" charset="0"/>
              </a:rPr>
              <a:t> </a:t>
            </a:r>
            <a:r>
              <a:rPr lang="tr-TR" sz="3600" b="1" dirty="0" err="1" smtClean="0">
                <a:latin typeface="Calibri" pitchFamily="34" charset="0"/>
              </a:rPr>
              <a:t>Unemployment</a:t>
            </a:r>
            <a:r>
              <a:rPr lang="tr-TR" sz="3600" b="1" dirty="0" smtClean="0">
                <a:latin typeface="Calibri" pitchFamily="34" charset="0"/>
              </a:rPr>
              <a:t> </a:t>
            </a:r>
            <a:r>
              <a:rPr lang="tr-TR" sz="3600" b="1" dirty="0" err="1" smtClean="0">
                <a:latin typeface="Calibri" pitchFamily="34" charset="0"/>
              </a:rPr>
              <a:t>Consequences</a:t>
            </a:r>
            <a:endParaRPr lang="tr-TR" sz="3600" b="1" dirty="0" smtClean="0">
              <a:latin typeface="Calibri" pitchFamily="34" charset="0"/>
            </a:endParaRPr>
          </a:p>
          <a:p>
            <a:pPr marL="457200" indent="-457200" algn="r" eaLnBrk="1" hangingPunct="1">
              <a:buFont typeface="Wingdings" pitchFamily="2" charset="2"/>
              <a:buChar char="v"/>
            </a:pPr>
            <a:endParaRPr lang="tr-TR" sz="3200" dirty="0" smtClean="0">
              <a:latin typeface="Calibri" pitchFamily="34" charset="0"/>
            </a:endParaRPr>
          </a:p>
          <a:p>
            <a:pPr marL="457200" indent="-457200" algn="r" eaLnBrk="1" hangingPunct="1">
              <a:buFont typeface="Wingdings" pitchFamily="2" charset="2"/>
              <a:buChar char="v"/>
            </a:pPr>
            <a:r>
              <a:rPr lang="en-US" sz="3200" dirty="0">
                <a:latin typeface="Calibri" pitchFamily="34" charset="0"/>
              </a:rPr>
              <a:t> A lost </a:t>
            </a:r>
            <a:r>
              <a:rPr lang="en-US" sz="3200" dirty="0" smtClean="0">
                <a:latin typeface="Calibri" pitchFamily="34" charset="0"/>
              </a:rPr>
              <a:t>generation</a:t>
            </a:r>
            <a:endParaRPr lang="tr-TR" sz="3200" dirty="0" smtClean="0">
              <a:latin typeface="Calibri" pitchFamily="34" charset="0"/>
            </a:endParaRPr>
          </a:p>
          <a:p>
            <a:pPr marL="457200" indent="-457200" algn="r" eaLnBrk="1" hangingPunct="1">
              <a:buFont typeface="Wingdings" pitchFamily="2" charset="2"/>
              <a:buChar char="v"/>
            </a:pPr>
            <a:r>
              <a:rPr lang="en-US" sz="3200" dirty="0">
                <a:latin typeface="Calibri" pitchFamily="34" charset="0"/>
              </a:rPr>
              <a:t>Political unrest and increased public </a:t>
            </a:r>
            <a:r>
              <a:rPr lang="en-US" sz="3200" dirty="0" smtClean="0">
                <a:latin typeface="Calibri" pitchFamily="34" charset="0"/>
              </a:rPr>
              <a:t>spending</a:t>
            </a:r>
            <a:endParaRPr lang="tr-TR" sz="3200" dirty="0" smtClean="0">
              <a:latin typeface="Calibri" pitchFamily="34" charset="0"/>
            </a:endParaRPr>
          </a:p>
          <a:p>
            <a:pPr marL="457200" indent="-457200" algn="r" eaLnBrk="1" hangingPunct="1">
              <a:buFont typeface="Wingdings" pitchFamily="2" charset="2"/>
              <a:buChar char="v"/>
            </a:pPr>
            <a:r>
              <a:rPr lang="en-US" sz="3200" dirty="0">
                <a:latin typeface="Calibri" pitchFamily="34" charset="0"/>
              </a:rPr>
              <a:t>A lack of </a:t>
            </a:r>
            <a:r>
              <a:rPr lang="en-US" sz="3200" dirty="0" smtClean="0">
                <a:latin typeface="Calibri" pitchFamily="34" charset="0"/>
              </a:rPr>
              <a:t>innovation</a:t>
            </a:r>
            <a:endParaRPr lang="tr-TR" sz="3200" dirty="0" smtClean="0">
              <a:latin typeface="Calibri" pitchFamily="34" charset="0"/>
            </a:endParaRPr>
          </a:p>
          <a:p>
            <a:pPr marL="457200" indent="-457200" algn="r" eaLnBrk="1" hangingPunct="1">
              <a:buFont typeface="Wingdings" pitchFamily="2" charset="2"/>
              <a:buChar char="v"/>
            </a:pPr>
            <a:r>
              <a:rPr lang="en-US" sz="3200" dirty="0">
                <a:latin typeface="Calibri" pitchFamily="34" charset="0"/>
              </a:rPr>
              <a:t>Incarceration and mortality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13" name="Text Box 192"/>
          <p:cNvSpPr txBox="1">
            <a:spLocks noChangeArrowheads="1"/>
          </p:cNvSpPr>
          <p:nvPr/>
        </p:nvSpPr>
        <p:spPr bwMode="auto">
          <a:xfrm>
            <a:off x="11338560" y="5486400"/>
            <a:ext cx="21214080" cy="1079700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sz="3200" dirty="0">
                <a:latin typeface="Calibri" pitchFamily="34" charset="0"/>
              </a:rPr>
              <a:t>This case study focuses  on </a:t>
            </a:r>
            <a:r>
              <a:rPr lang="tr-TR" sz="3200" dirty="0" smtClean="0">
                <a:latin typeface="Calibri" pitchFamily="34" charset="0"/>
              </a:rPr>
              <a:t>an </a:t>
            </a:r>
            <a:r>
              <a:rPr lang="tr-TR" sz="3200" dirty="0" err="1" smtClean="0">
                <a:latin typeface="Calibri" pitchFamily="34" charset="0"/>
              </a:rPr>
              <a:t>economic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and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social</a:t>
            </a:r>
            <a:r>
              <a:rPr lang="tr-TR" sz="3200" dirty="0" smtClean="0">
                <a:latin typeface="Calibri" pitchFamily="34" charset="0"/>
              </a:rPr>
              <a:t> problem : </a:t>
            </a:r>
            <a:r>
              <a:rPr lang="tr-TR" sz="3200" dirty="0" err="1" smtClean="0">
                <a:latin typeface="Calibri" pitchFamily="34" charset="0"/>
              </a:rPr>
              <a:t>youth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unemployment in </a:t>
            </a:r>
            <a:r>
              <a:rPr lang="en-US" sz="3200" dirty="0">
                <a:latin typeface="Calibri" pitchFamily="34" charset="0"/>
              </a:rPr>
              <a:t>Germany . The reason why Germany has been selected is its relatively low unemployment rate </a:t>
            </a:r>
            <a:r>
              <a:rPr lang="en-US" sz="3200" dirty="0" smtClean="0">
                <a:latin typeface="Calibri" pitchFamily="34" charset="0"/>
              </a:rPr>
              <a:t>.</a:t>
            </a:r>
            <a:r>
              <a:rPr lang="tr-TR" sz="3200" dirty="0" smtClean="0">
                <a:latin typeface="Calibri" pitchFamily="34" charset="0"/>
              </a:rPr>
              <a:t> </a:t>
            </a:r>
            <a:endParaRPr lang="en-US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r>
              <a:rPr lang="en-US" sz="3200" dirty="0" smtClean="0">
                <a:latin typeface="Calibri" pitchFamily="34" charset="0"/>
              </a:rPr>
              <a:t>OECD </a:t>
            </a:r>
            <a:r>
              <a:rPr lang="en-US" sz="3200" dirty="0">
                <a:latin typeface="Calibri" pitchFamily="34" charset="0"/>
              </a:rPr>
              <a:t>statistics indicate unemployment rates for youth aged 15-24 of ,</a:t>
            </a: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For </a:t>
            </a:r>
            <a:r>
              <a:rPr lang="en-US" sz="3200" dirty="0" smtClean="0">
                <a:latin typeface="Calibri" pitchFamily="34" charset="0"/>
              </a:rPr>
              <a:t>Germany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 </a:t>
            </a:r>
            <a:r>
              <a:rPr lang="en-US" sz="3200" dirty="0">
                <a:latin typeface="Calibri" pitchFamily="34" charset="0"/>
              </a:rPr>
              <a:t>8.2% (2012) </a:t>
            </a: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                         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7.9</a:t>
            </a:r>
            <a:r>
              <a:rPr lang="en-US" sz="3200" dirty="0">
                <a:latin typeface="Calibri" pitchFamily="34" charset="0"/>
              </a:rPr>
              <a:t>% (2013) 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                         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an </a:t>
            </a:r>
            <a:r>
              <a:rPr lang="en-US" sz="3200" dirty="0">
                <a:latin typeface="Calibri" pitchFamily="34" charset="0"/>
              </a:rPr>
              <a:t>OECD average of about 16% </a:t>
            </a: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                         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an </a:t>
            </a:r>
            <a:r>
              <a:rPr lang="en-US" sz="3200" dirty="0">
                <a:latin typeface="Calibri" pitchFamily="34" charset="0"/>
              </a:rPr>
              <a:t>EU average of around 23</a:t>
            </a:r>
            <a:r>
              <a:rPr lang="en-US" sz="3200" dirty="0" smtClean="0">
                <a:latin typeface="Calibri" pitchFamily="34" charset="0"/>
              </a:rPr>
              <a:t>%</a:t>
            </a:r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338560" y="4800600"/>
            <a:ext cx="2121408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tr-TR" sz="4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A Case </a:t>
            </a:r>
            <a:r>
              <a:rPr lang="tr-TR" sz="4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Study</a:t>
            </a:r>
            <a:r>
              <a:rPr lang="tr-TR" sz="4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 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Text Box 191"/>
          <p:cNvSpPr txBox="1">
            <a:spLocks noChangeArrowheads="1"/>
          </p:cNvSpPr>
          <p:nvPr/>
        </p:nvSpPr>
        <p:spPr bwMode="auto">
          <a:xfrm>
            <a:off x="33284160" y="5486400"/>
            <a:ext cx="9144000" cy="1518872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tr-TR" sz="3200" b="1" dirty="0" err="1" smtClean="0">
                <a:latin typeface="Calibri" pitchFamily="34" charset="0"/>
              </a:rPr>
              <a:t>Early</a:t>
            </a:r>
            <a:r>
              <a:rPr lang="tr-TR" sz="3200" b="1" dirty="0" smtClean="0">
                <a:latin typeface="Calibri" pitchFamily="34" charset="0"/>
              </a:rPr>
              <a:t> </a:t>
            </a:r>
            <a:r>
              <a:rPr lang="tr-TR" sz="3200" b="1" dirty="0" err="1">
                <a:latin typeface="Calibri" pitchFamily="34" charset="0"/>
              </a:rPr>
              <a:t>Labour</a:t>
            </a:r>
            <a:r>
              <a:rPr lang="tr-TR" sz="3200" b="1" dirty="0">
                <a:latin typeface="Calibri" pitchFamily="34" charset="0"/>
              </a:rPr>
              <a:t> Market </a:t>
            </a:r>
            <a:r>
              <a:rPr lang="tr-TR" sz="3200" b="1" dirty="0" smtClean="0">
                <a:latin typeface="Calibri" pitchFamily="34" charset="0"/>
              </a:rPr>
              <a:t>Integration: </a:t>
            </a:r>
            <a:r>
              <a:rPr lang="en-US" sz="3200" dirty="0">
                <a:latin typeface="Calibri" pitchFamily="34" charset="0"/>
              </a:rPr>
              <a:t>The firm-based</a:t>
            </a: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training includes the practical part of the training, </a:t>
            </a:r>
            <a:r>
              <a:rPr lang="en-US" sz="3200" dirty="0" smtClean="0">
                <a:latin typeface="Calibri" pitchFamily="34" charset="0"/>
              </a:rPr>
              <a:t>while</a:t>
            </a:r>
            <a:r>
              <a:rPr lang="tr-TR" sz="3200" dirty="0" smtClean="0">
                <a:latin typeface="Calibri" pitchFamily="34" charset="0"/>
              </a:rPr>
              <a:t>  </a:t>
            </a:r>
            <a:r>
              <a:rPr lang="en-US" sz="3200" dirty="0" smtClean="0">
                <a:latin typeface="Calibri" pitchFamily="34" charset="0"/>
              </a:rPr>
              <a:t>the </a:t>
            </a:r>
            <a:r>
              <a:rPr lang="en-US" sz="3200" dirty="0">
                <a:latin typeface="Calibri" pitchFamily="34" charset="0"/>
              </a:rPr>
              <a:t>schools are responsible for theoretical and </a:t>
            </a:r>
            <a:r>
              <a:rPr lang="en-US" sz="3200" dirty="0" smtClean="0">
                <a:latin typeface="Calibri" pitchFamily="34" charset="0"/>
              </a:rPr>
              <a:t>general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education</a:t>
            </a:r>
            <a:r>
              <a:rPr lang="en-US" sz="3200" dirty="0">
                <a:latin typeface="Calibri" pitchFamily="34" charset="0"/>
              </a:rPr>
              <a:t>. Usually, trainees spend one or two days </a:t>
            </a:r>
            <a:r>
              <a:rPr lang="en-US" sz="3200" dirty="0" smtClean="0">
                <a:latin typeface="Calibri" pitchFamily="34" charset="0"/>
              </a:rPr>
              <a:t>per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week </a:t>
            </a:r>
            <a:r>
              <a:rPr lang="en-US" sz="3200" dirty="0">
                <a:latin typeface="Calibri" pitchFamily="34" charset="0"/>
              </a:rPr>
              <a:t>in school. Part-time vocational schools and </a:t>
            </a:r>
            <a:r>
              <a:rPr lang="en-US" sz="3200" dirty="0" smtClean="0">
                <a:latin typeface="Calibri" pitchFamily="34" charset="0"/>
              </a:rPr>
              <a:t>firms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are </a:t>
            </a:r>
            <a:r>
              <a:rPr lang="en-US" sz="3200" dirty="0">
                <a:latin typeface="Calibri" pitchFamily="34" charset="0"/>
              </a:rPr>
              <a:t>by law defined as equal partners in training</a:t>
            </a:r>
            <a:r>
              <a:rPr lang="en-US" sz="3200" dirty="0" smtClean="0">
                <a:latin typeface="Calibri" pitchFamily="34" charset="0"/>
              </a:rPr>
              <a:t>.</a:t>
            </a:r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1000" dirty="0" smtClean="0">
              <a:latin typeface="Calibri" pitchFamily="34" charset="0"/>
            </a:endParaRPr>
          </a:p>
          <a:p>
            <a:pPr algn="just" eaLnBrk="1" hangingPunct="1"/>
            <a:r>
              <a:rPr lang="tr-TR" sz="3200" b="1" dirty="0" err="1">
                <a:latin typeface="Calibri" pitchFamily="34" charset="0"/>
              </a:rPr>
              <a:t>Corporatist</a:t>
            </a:r>
            <a:r>
              <a:rPr lang="tr-TR" sz="3200" b="1" dirty="0">
                <a:latin typeface="Calibri" pitchFamily="34" charset="0"/>
              </a:rPr>
              <a:t> </a:t>
            </a:r>
            <a:r>
              <a:rPr lang="tr-TR" sz="3200" b="1" dirty="0" err="1" smtClean="0">
                <a:latin typeface="Calibri" pitchFamily="34" charset="0"/>
              </a:rPr>
              <a:t>Regulation</a:t>
            </a:r>
            <a:r>
              <a:rPr lang="tr-TR" sz="3200" b="1" dirty="0" smtClean="0">
                <a:latin typeface="Calibri" pitchFamily="34" charset="0"/>
              </a:rPr>
              <a:t> </a:t>
            </a:r>
            <a:r>
              <a:rPr lang="tr-TR" sz="3200" dirty="0" smtClean="0">
                <a:latin typeface="Calibri" pitchFamily="34" charset="0"/>
              </a:rPr>
              <a:t>: </a:t>
            </a:r>
            <a:r>
              <a:rPr lang="en-US" sz="3200" dirty="0">
                <a:latin typeface="Calibri" pitchFamily="34" charset="0"/>
              </a:rPr>
              <a:t>the German system of </a:t>
            </a:r>
            <a:r>
              <a:rPr lang="en-US" sz="3200" dirty="0" smtClean="0">
                <a:latin typeface="Calibri" pitchFamily="34" charset="0"/>
              </a:rPr>
              <a:t>vocational</a:t>
            </a:r>
            <a:r>
              <a:rPr lang="tr-TR" sz="3200" dirty="0" smtClean="0">
                <a:latin typeface="Calibri" pitchFamily="34" charset="0"/>
              </a:rPr>
              <a:t>  </a:t>
            </a:r>
            <a:r>
              <a:rPr lang="en-US" sz="3200" dirty="0" smtClean="0">
                <a:latin typeface="Calibri" pitchFamily="34" charset="0"/>
              </a:rPr>
              <a:t>education </a:t>
            </a:r>
            <a:r>
              <a:rPr lang="en-US" sz="3200" dirty="0">
                <a:latin typeface="Calibri" pitchFamily="34" charset="0"/>
              </a:rPr>
              <a:t>is </a:t>
            </a:r>
            <a:r>
              <a:rPr lang="tr-TR" sz="3200" dirty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backed </a:t>
            </a:r>
            <a:r>
              <a:rPr lang="en-US" sz="3200" dirty="0">
                <a:latin typeface="Calibri" pitchFamily="34" charset="0"/>
              </a:rPr>
              <a:t>by the social </a:t>
            </a:r>
            <a:r>
              <a:rPr lang="en-US" sz="3200" dirty="0" smtClean="0">
                <a:latin typeface="Calibri" pitchFamily="34" charset="0"/>
              </a:rPr>
              <a:t>partners,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who </a:t>
            </a:r>
            <a:r>
              <a:rPr lang="en-US" sz="3200" dirty="0">
                <a:latin typeface="Calibri" pitchFamily="34" charset="0"/>
              </a:rPr>
              <a:t>play an active role in its development.</a:t>
            </a:r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1100" dirty="0" smtClean="0">
              <a:latin typeface="Calibri" pitchFamily="34" charset="0"/>
            </a:endParaRPr>
          </a:p>
          <a:p>
            <a:pPr algn="just" eaLnBrk="1" hangingPunct="1"/>
            <a:r>
              <a:rPr lang="tr-TR" sz="3200" b="1" dirty="0" err="1">
                <a:latin typeface="Calibri" pitchFamily="34" charset="0"/>
              </a:rPr>
              <a:t>Occupational</a:t>
            </a:r>
            <a:r>
              <a:rPr lang="tr-TR" sz="3200" b="1" dirty="0">
                <a:latin typeface="Calibri" pitchFamily="34" charset="0"/>
              </a:rPr>
              <a:t> </a:t>
            </a:r>
            <a:r>
              <a:rPr lang="tr-TR" sz="3200" b="1" dirty="0" err="1" smtClean="0">
                <a:latin typeface="Calibri" pitchFamily="34" charset="0"/>
              </a:rPr>
              <a:t>Profiles</a:t>
            </a:r>
            <a:r>
              <a:rPr lang="tr-TR" sz="3200" b="1" dirty="0" smtClean="0">
                <a:latin typeface="Calibri" pitchFamily="34" charset="0"/>
              </a:rPr>
              <a:t> </a:t>
            </a:r>
            <a:r>
              <a:rPr lang="tr-TR" sz="3200" dirty="0" smtClean="0">
                <a:latin typeface="Calibri" pitchFamily="34" charset="0"/>
              </a:rPr>
              <a:t>: </a:t>
            </a:r>
            <a:r>
              <a:rPr lang="tr-TR" sz="3200" dirty="0" err="1" smtClean="0">
                <a:latin typeface="Calibri" pitchFamily="34" charset="0"/>
              </a:rPr>
              <a:t>It</a:t>
            </a:r>
            <a:r>
              <a:rPr lang="tr-TR" sz="3200" dirty="0" smtClean="0">
                <a:latin typeface="Calibri" pitchFamily="34" charset="0"/>
              </a:rPr>
              <a:t> is </a:t>
            </a:r>
            <a:r>
              <a:rPr lang="en-US" sz="3200" dirty="0">
                <a:latin typeface="Calibri" pitchFamily="34" charset="0"/>
              </a:rPr>
              <a:t>the respective training stages and the </a:t>
            </a:r>
            <a:r>
              <a:rPr lang="en-US" sz="3200" dirty="0" smtClean="0">
                <a:latin typeface="Calibri" pitchFamily="34" charset="0"/>
              </a:rPr>
              <a:t>necessary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supplements </a:t>
            </a:r>
            <a:r>
              <a:rPr lang="en-US" sz="3200" dirty="0">
                <a:latin typeface="Calibri" pitchFamily="34" charset="0"/>
              </a:rPr>
              <a:t>of subject-specific theoretical </a:t>
            </a:r>
            <a:r>
              <a:rPr lang="en-US" sz="3200" dirty="0" smtClean="0">
                <a:latin typeface="Calibri" pitchFamily="34" charset="0"/>
              </a:rPr>
              <a:t>knowledge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and </a:t>
            </a:r>
            <a:r>
              <a:rPr lang="en-US" sz="3200" dirty="0">
                <a:latin typeface="Calibri" pitchFamily="34" charset="0"/>
              </a:rPr>
              <a:t>general education.</a:t>
            </a:r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1100" dirty="0" smtClean="0">
              <a:latin typeface="Calibri" pitchFamily="34" charset="0"/>
            </a:endParaRPr>
          </a:p>
          <a:p>
            <a:pPr algn="just" eaLnBrk="1" hangingPunct="1"/>
            <a:r>
              <a:rPr lang="en-US" sz="3200" b="1" dirty="0">
                <a:latin typeface="Calibri" pitchFamily="34" charset="0"/>
              </a:rPr>
              <a:t>Training Policies: </a:t>
            </a:r>
            <a:r>
              <a:rPr lang="en-US" sz="3200" dirty="0">
                <a:latin typeface="Calibri" pitchFamily="34" charset="0"/>
              </a:rPr>
              <a:t>The Establishment of </a:t>
            </a:r>
            <a:r>
              <a:rPr lang="en-US" sz="3200" dirty="0" smtClean="0">
                <a:latin typeface="Calibri" pitchFamily="34" charset="0"/>
              </a:rPr>
              <a:t>the</a:t>
            </a:r>
            <a:r>
              <a:rPr lang="tr-TR" sz="3200" smtClean="0">
                <a:latin typeface="Calibri" pitchFamily="34" charset="0"/>
              </a:rPr>
              <a:t> </a:t>
            </a:r>
            <a:r>
              <a:rPr lang="en-US" sz="3200" smtClean="0">
                <a:latin typeface="Calibri" pitchFamily="34" charset="0"/>
              </a:rPr>
              <a:t>Transition </a:t>
            </a:r>
            <a:r>
              <a:rPr lang="en-US" sz="3200" dirty="0" smtClean="0">
                <a:latin typeface="Calibri" pitchFamily="34" charset="0"/>
              </a:rPr>
              <a:t>System</a:t>
            </a:r>
            <a:r>
              <a:rPr lang="tr-TR" sz="3200" dirty="0" smtClean="0">
                <a:latin typeface="Calibri" pitchFamily="34" charset="0"/>
              </a:rPr>
              <a:t>. </a:t>
            </a:r>
            <a:r>
              <a:rPr lang="tr-TR" sz="3200" dirty="0" err="1" smtClean="0">
                <a:latin typeface="Calibri" pitchFamily="34" charset="0"/>
              </a:rPr>
              <a:t>It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encompasses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all </a:t>
            </a:r>
            <a:r>
              <a:rPr lang="en-US" sz="3200" dirty="0">
                <a:latin typeface="Calibri" pitchFamily="34" charset="0"/>
              </a:rPr>
              <a:t>kinds of training, education and </a:t>
            </a:r>
            <a:r>
              <a:rPr lang="en-US" sz="3200" dirty="0" err="1">
                <a:latin typeface="Calibri" pitchFamily="34" charset="0"/>
              </a:rPr>
              <a:t>labour</a:t>
            </a:r>
            <a:r>
              <a:rPr lang="en-US" sz="3200" dirty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market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schemes </a:t>
            </a:r>
            <a:r>
              <a:rPr lang="en-US" sz="3200" dirty="0">
                <a:latin typeface="Calibri" pitchFamily="34" charset="0"/>
              </a:rPr>
              <a:t>meant to facilitate the transition from school to</a:t>
            </a: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training, but do not provide approved </a:t>
            </a:r>
            <a:r>
              <a:rPr lang="en-US" sz="3200" dirty="0" smtClean="0">
                <a:latin typeface="Calibri" pitchFamily="34" charset="0"/>
              </a:rPr>
              <a:t>vocational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qualifications</a:t>
            </a:r>
            <a:r>
              <a:rPr lang="en-US" sz="3200" dirty="0">
                <a:latin typeface="Calibri" pitchFamily="34" charset="0"/>
              </a:rPr>
              <a:t>.</a:t>
            </a:r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1100" dirty="0">
              <a:latin typeface="Calibri" pitchFamily="34" charset="0"/>
            </a:endParaRPr>
          </a:p>
          <a:p>
            <a:pPr algn="just" eaLnBrk="1" hangingPunct="1"/>
            <a:r>
              <a:rPr lang="en-US" sz="3200" b="1" dirty="0">
                <a:latin typeface="Calibri" pitchFamily="34" charset="0"/>
              </a:rPr>
              <a:t>German companies </a:t>
            </a:r>
            <a:r>
              <a:rPr lang="en-US" sz="3200" dirty="0">
                <a:latin typeface="Calibri" pitchFamily="34" charset="0"/>
              </a:rPr>
              <a:t>launch campaigns such as the pan-European "</a:t>
            </a:r>
            <a:r>
              <a:rPr lang="en-US" sz="3200" dirty="0" err="1">
                <a:latin typeface="Calibri" pitchFamily="34" charset="0"/>
              </a:rPr>
              <a:t>InCharge</a:t>
            </a:r>
            <a:r>
              <a:rPr lang="en-US" sz="3200" dirty="0">
                <a:latin typeface="Calibri" pitchFamily="34" charset="0"/>
              </a:rPr>
              <a:t>" initiative to motivate and enable unemployed young Europeans to train and find a job in Germany</a:t>
            </a:r>
            <a:r>
              <a:rPr lang="en-US" sz="3200" dirty="0" smtClean="0">
                <a:latin typeface="Calibri" pitchFamily="34" charset="0"/>
              </a:rPr>
              <a:t>.</a:t>
            </a:r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tr-TR" sz="3200" dirty="0" smtClean="0">
              <a:latin typeface="Calibri" pitchFamily="34" charset="0"/>
            </a:endParaRPr>
          </a:p>
          <a:p>
            <a:pPr algn="just" eaLnBrk="1" hangingPunct="1"/>
            <a:endParaRPr lang="tr-TR" sz="3200" dirty="0">
              <a:latin typeface="Calibri" pitchFamily="34" charset="0"/>
            </a:endParaRP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3284160" y="485775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tr-TR" sz="4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Solutions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1338560" y="16283404"/>
            <a:ext cx="2121408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tr-TR" sz="4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Causes</a:t>
            </a:r>
            <a:r>
              <a:rPr lang="tr-TR" sz="4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tr-TR" sz="4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and</a:t>
            </a:r>
            <a:r>
              <a:rPr lang="tr-TR" sz="4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tr-TR" sz="4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Consequences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0" name="Text Box 193"/>
          <p:cNvSpPr txBox="1">
            <a:spLocks noChangeArrowheads="1"/>
          </p:cNvSpPr>
          <p:nvPr/>
        </p:nvSpPr>
        <p:spPr bwMode="auto">
          <a:xfrm>
            <a:off x="33312735" y="22721887"/>
            <a:ext cx="9144000" cy="667870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itchFamily="2" charset="2"/>
              <a:buChar char="Ø"/>
            </a:pPr>
            <a:r>
              <a:rPr lang="en-US" sz="3200" dirty="0">
                <a:latin typeface="Calibri" pitchFamily="34" charset="0"/>
              </a:rPr>
              <a:t>Improving primary </a:t>
            </a:r>
            <a:r>
              <a:rPr lang="en-US" sz="3200" dirty="0" smtClean="0">
                <a:latin typeface="Calibri" pitchFamily="34" charset="0"/>
              </a:rPr>
              <a:t>education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and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decreasing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early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school</a:t>
            </a:r>
            <a:r>
              <a:rPr lang="tr-TR" sz="3200" dirty="0" smtClean="0">
                <a:latin typeface="Calibri" pitchFamily="34" charset="0"/>
              </a:rPr>
              <a:t> </a:t>
            </a:r>
            <a:r>
              <a:rPr lang="tr-TR" sz="3200" dirty="0" err="1" smtClean="0">
                <a:latin typeface="Calibri" pitchFamily="34" charset="0"/>
              </a:rPr>
              <a:t>leaving</a:t>
            </a:r>
            <a:r>
              <a:rPr lang="tr-TR" sz="3200" dirty="0" smtClean="0">
                <a:latin typeface="Calibri" pitchFamily="34" charset="0"/>
              </a:rPr>
              <a:t>.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tr-TR" sz="3200" dirty="0" smtClean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en-US" sz="3200" dirty="0">
                <a:latin typeface="Calibri" pitchFamily="34" charset="0"/>
              </a:rPr>
              <a:t>Establishing stronger links between schemes of</a:t>
            </a:r>
          </a:p>
          <a:p>
            <a:pPr eaLnBrk="1" hangingPunct="1"/>
            <a:r>
              <a:rPr lang="en-US" sz="3200" dirty="0">
                <a:latin typeface="Calibri" pitchFamily="34" charset="0"/>
              </a:rPr>
              <a:t>the transition system and the regular training system</a:t>
            </a:r>
            <a:r>
              <a:rPr lang="en-US" sz="3200" dirty="0" smtClean="0">
                <a:latin typeface="Calibri" pitchFamily="34" charset="0"/>
              </a:rPr>
              <a:t>.</a:t>
            </a:r>
            <a:endParaRPr lang="tr-TR" sz="3200" dirty="0" smtClean="0">
              <a:latin typeface="Calibri" pitchFamily="34" charset="0"/>
            </a:endParaRPr>
          </a:p>
          <a:p>
            <a:pPr eaLnBrk="1" hangingPunct="1"/>
            <a:endParaRPr lang="tr-TR" sz="3200" dirty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en-US" sz="3200" dirty="0">
                <a:latin typeface="Calibri" pitchFamily="34" charset="0"/>
              </a:rPr>
              <a:t>Establishing more efficient schemes</a:t>
            </a:r>
            <a:r>
              <a:rPr lang="en-US" sz="3200" dirty="0" smtClean="0">
                <a:latin typeface="Calibri" pitchFamily="34" charset="0"/>
              </a:rPr>
              <a:t>.</a:t>
            </a:r>
            <a:endParaRPr lang="tr-TR" sz="3200" dirty="0" smtClean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tr-TR" sz="3200" dirty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en-US" sz="3200" dirty="0">
                <a:latin typeface="Calibri" pitchFamily="34" charset="0"/>
              </a:rPr>
              <a:t>Guaranteeing access to regular training</a:t>
            </a:r>
            <a:r>
              <a:rPr lang="en-US" sz="3200" dirty="0" smtClean="0">
                <a:latin typeface="Calibri" pitchFamily="34" charset="0"/>
              </a:rPr>
              <a:t>.</a:t>
            </a:r>
            <a:endParaRPr lang="tr-TR" sz="3200" dirty="0" smtClean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tr-TR" sz="3200" dirty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en-US" sz="3200" dirty="0">
                <a:latin typeface="Calibri" pitchFamily="34" charset="0"/>
              </a:rPr>
              <a:t> Teaching 21st-century </a:t>
            </a:r>
            <a:r>
              <a:rPr lang="en-US" sz="3200" dirty="0" smtClean="0">
                <a:latin typeface="Calibri" pitchFamily="34" charset="0"/>
              </a:rPr>
              <a:t>skills</a:t>
            </a:r>
            <a:endParaRPr lang="tr-TR" sz="3200" dirty="0" smtClean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tr-TR" sz="3200" dirty="0">
              <a:latin typeface="Calibri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en-US" sz="3200" dirty="0">
              <a:latin typeface="Calibri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299400" y="22036087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tr-TR" sz="4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Advice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2" name="Resim 4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798" y="406558"/>
            <a:ext cx="3505201" cy="3393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Resim 4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18600" y="589120"/>
            <a:ext cx="7909560" cy="2981961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477" y="7960245"/>
            <a:ext cx="9001884" cy="4705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360" y="16135237"/>
            <a:ext cx="9037524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360" y="24323039"/>
            <a:ext cx="8976001" cy="4692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3800" y="7180926"/>
            <a:ext cx="6714243" cy="5029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9600" y="10899458"/>
            <a:ext cx="8610600" cy="4499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1460510" y="12895927"/>
            <a:ext cx="105434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/>
              <a:t>This </a:t>
            </a:r>
            <a:r>
              <a:rPr lang="tr-TR" sz="3200" dirty="0" err="1" smtClean="0"/>
              <a:t>case</a:t>
            </a:r>
            <a:r>
              <a:rPr lang="tr-TR" sz="3200" dirty="0" smtClean="0"/>
              <a:t> </a:t>
            </a:r>
            <a:r>
              <a:rPr lang="en-US" sz="3200" dirty="0" smtClean="0"/>
              <a:t>study </a:t>
            </a:r>
            <a:r>
              <a:rPr lang="tr-TR" sz="3200" dirty="0" err="1" smtClean="0"/>
              <a:t>tries</a:t>
            </a:r>
            <a:r>
              <a:rPr lang="tr-TR" sz="3200" dirty="0" smtClean="0"/>
              <a:t> </a:t>
            </a:r>
            <a:r>
              <a:rPr lang="tr-TR" sz="3200" dirty="0" err="1" smtClean="0"/>
              <a:t>to</a:t>
            </a:r>
            <a:r>
              <a:rPr lang="tr-TR" sz="3200" dirty="0" smtClean="0"/>
              <a:t> </a:t>
            </a:r>
            <a:r>
              <a:rPr lang="tr-TR" sz="3200" dirty="0" err="1" smtClean="0"/>
              <a:t>show</a:t>
            </a:r>
            <a:r>
              <a:rPr lang="en-US" sz="3200" dirty="0" smtClean="0"/>
              <a:t> </a:t>
            </a:r>
            <a:r>
              <a:rPr lang="en-US" sz="3200" dirty="0"/>
              <a:t>recent developments in German youth unemployment and looks at the mechanisms behind the low unemployment which may provide a good example and possible solutions for the countries  which  face with the same  problem.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9600" y="21915674"/>
            <a:ext cx="8229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2630" y="17403318"/>
            <a:ext cx="7379250" cy="4870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2035" y="18139994"/>
            <a:ext cx="5105400" cy="33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2974</TotalTime>
  <Words>593</Words>
  <Application>Microsoft Office PowerPoint</Application>
  <PresentationFormat>Özel</PresentationFormat>
  <Paragraphs>99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Office Theme</vt:lpstr>
      <vt:lpstr>PowerPoint Sunusu</vt:lpstr>
    </vt:vector>
  </TitlesOfParts>
  <Company>Genigraphics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36x48 Tri-Fold</dc:title>
  <dc:creator>Jay Larson</dc:creator>
  <dc:description>Quality poster printing
www.genigraphics.com
1-800-790-4001</dc:description>
  <cp:lastModifiedBy>TOSHIBA</cp:lastModifiedBy>
  <cp:revision>113</cp:revision>
  <cp:lastPrinted>2013-02-12T02:21:55Z</cp:lastPrinted>
  <dcterms:created xsi:type="dcterms:W3CDTF">2013-02-10T21:14:48Z</dcterms:created>
  <dcterms:modified xsi:type="dcterms:W3CDTF">2016-10-03T20:43:47Z</dcterms:modified>
</cp:coreProperties>
</file>