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61" r:id="rId3"/>
    <p:sldId id="264" r:id="rId4"/>
    <p:sldId id="263" r:id="rId5"/>
    <p:sldId id="262" r:id="rId6"/>
    <p:sldId id="267" r:id="rId7"/>
    <p:sldId id="257" r:id="rId8"/>
    <p:sldId id="268" r:id="rId9"/>
    <p:sldId id="266" r:id="rId10"/>
    <p:sldId id="269" r:id="rId11"/>
    <p:sldId id="259" r:id="rId12"/>
    <p:sldId id="270" r:id="rId13"/>
    <p:sldId id="260" r:id="rId14"/>
    <p:sldId id="271" r:id="rId15"/>
    <p:sldId id="265" r:id="rId16"/>
  </p:sldIdLst>
  <p:sldSz cx="12192000" cy="6858000"/>
  <p:notesSz cx="6788150" cy="9923463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32" cy="49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5047" y="0"/>
            <a:ext cx="2941532" cy="49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E0EF6-993E-4B50-BB3A-6DCCCB014CDF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5568"/>
            <a:ext cx="2941532" cy="497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5047" y="9425568"/>
            <a:ext cx="2941532" cy="497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E7688-4451-4CB6-A250-51A2E61C82D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11527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68736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85456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5841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4037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53303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54382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63152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02856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80488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9629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10727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0F082-3966-460E-9AA6-4A2C2A077256}" type="datetimeFigureOut">
              <a:rPr lang="et-EE" smtClean="0"/>
              <a:t>03.12.2019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D3AD5-858C-4CDD-BFC1-3633D5FBDF6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48492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db.com/name/nm0000151/" TargetMode="External"/><Relationship Id="rId2" Type="http://schemas.openxmlformats.org/officeDocument/2006/relationships/hyperlink" Target="https://www.imdb.com/name/nm0000142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mdb.com/name/nm0000354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presentation/d/1PEC0nqpe0m76Kh03wMFWD_MoDzT3PebGUFaStaT964M/edit?ts=5ce6658a#slide=id.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presentation/d/1AWjJglwq_vOL14KP4CtADd_poDV3LArqturxB3hZEWQ/edit?ts=5ce66149#slide=id.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presentation/d/1iewzT67M8fsf6280R325VGdOg7iaHFJeOdMv2puGQmU/edit?ts=5ce66618#slide=id.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presentation/d/1nD4xhkGuW3wC1iTyRWpYaZRCprGC-nt4h9Yb9qvTmiM/edit?ts=5ce66524#slide=id.g5a3f407510_2_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youtube.com/watch?v=ke4XcnbulT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youtube.com/watch?v=pFLsHseMHv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youtube.com/watch?v=d3dZngCraq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youtube.com/watch?v=J7JSwxFFSY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youtube.com/watch?v=x0w7EnExt5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88262"/>
          </a:xfrm>
        </p:spPr>
        <p:txBody>
          <a:bodyPr>
            <a:normAutofit/>
          </a:bodyPr>
          <a:lstStyle/>
          <a:p>
            <a:pPr algn="l"/>
            <a:r>
              <a:rPr lang="en-GB" sz="9600" i="1" noProof="1" smtClean="0">
                <a:solidFill>
                  <a:srgbClr val="C00000"/>
                </a:solidFill>
              </a:rPr>
              <a:t>Invictus</a:t>
            </a:r>
            <a:endParaRPr lang="en-GB" sz="9600" i="1" noProof="1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0816" y="3487424"/>
            <a:ext cx="9144000" cy="2501251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sz="3000" dirty="0" smtClean="0"/>
              <a:t>Reflecting on </a:t>
            </a:r>
            <a:r>
              <a:rPr lang="et-EE" sz="3000" dirty="0" smtClean="0"/>
              <a:t>a </a:t>
            </a:r>
            <a:r>
              <a:rPr lang="en-US" sz="3000" b="1" dirty="0" smtClean="0"/>
              <a:t>2009 American-South African biographical sports drama film </a:t>
            </a:r>
            <a:r>
              <a:rPr lang="en-US" sz="3000" dirty="0" smtClean="0"/>
              <a:t>directed by </a:t>
            </a:r>
            <a:r>
              <a:rPr lang="en-US" sz="3000" b="1" dirty="0" smtClean="0">
                <a:hlinkClick r:id="rId2"/>
              </a:rPr>
              <a:t>Clint Eastwood</a:t>
            </a:r>
            <a:r>
              <a:rPr lang="en-US" sz="3000" dirty="0" smtClean="0">
                <a:hlinkClick r:id="rId2"/>
              </a:rPr>
              <a:t> </a:t>
            </a:r>
            <a:r>
              <a:rPr lang="en-US" sz="3000" dirty="0" smtClean="0"/>
              <a:t>and starring </a:t>
            </a:r>
            <a:r>
              <a:rPr lang="en-US" sz="3000" b="1" dirty="0" smtClean="0">
                <a:hlinkClick r:id="rId3"/>
              </a:rPr>
              <a:t>Morgan Freeman </a:t>
            </a:r>
            <a:r>
              <a:rPr lang="en-US" sz="3000" dirty="0" smtClean="0"/>
              <a:t>and </a:t>
            </a:r>
            <a:r>
              <a:rPr lang="en-US" sz="3000" b="1" dirty="0" smtClean="0">
                <a:hlinkClick r:id="rId4"/>
              </a:rPr>
              <a:t>Matt Damon</a:t>
            </a:r>
            <a:endParaRPr lang="et-EE" sz="3000" b="1" dirty="0" smtClean="0"/>
          </a:p>
          <a:p>
            <a:pPr algn="r"/>
            <a:endParaRPr lang="et-EE" sz="2800" b="1" dirty="0" smtClean="0"/>
          </a:p>
          <a:p>
            <a:pPr algn="r"/>
            <a:r>
              <a:rPr lang="en-GB" sz="2800" dirty="0" smtClean="0"/>
              <a:t>Year 10 students at Tartu </a:t>
            </a:r>
            <a:r>
              <a:rPr lang="en-GB" sz="2800" noProof="1" smtClean="0"/>
              <a:t>Tamme</a:t>
            </a:r>
            <a:r>
              <a:rPr lang="en-GB" sz="2800" dirty="0" smtClean="0"/>
              <a:t> Gymnasium</a:t>
            </a:r>
          </a:p>
          <a:p>
            <a:pPr algn="r"/>
            <a:r>
              <a:rPr lang="en-GB" sz="2800" dirty="0" smtClean="0"/>
              <a:t>24 May 2019</a:t>
            </a:r>
          </a:p>
        </p:txBody>
      </p:sp>
    </p:spTree>
    <p:extLst>
      <p:ext uri="{BB962C8B-B14F-4D97-AF65-F5344CB8AC3E}">
        <p14:creationId xmlns:p14="http://schemas.microsoft.com/office/powerpoint/2010/main" val="2078926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C00000"/>
                </a:solidFill>
              </a:rPr>
              <a:t>Group 1 presentation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>
                <a:hlinkClick r:id="rId2"/>
              </a:rPr>
              <a:t>Social prejudice</a:t>
            </a:r>
            <a:endParaRPr lang="et-EE" sz="3600" dirty="0" smtClean="0"/>
          </a:p>
          <a:p>
            <a:pPr marL="0" indent="0">
              <a:buNone/>
            </a:pPr>
            <a:endParaRPr lang="et-EE" sz="3600" dirty="0" smtClean="0"/>
          </a:p>
          <a:p>
            <a:pPr marL="0" indent="0" algn="r">
              <a:buNone/>
            </a:pPr>
            <a:endParaRPr lang="et-EE" dirty="0" smtClean="0"/>
          </a:p>
          <a:p>
            <a:pPr marL="0" indent="0" algn="r">
              <a:buNone/>
            </a:pPr>
            <a:endParaRPr lang="et-EE" dirty="0"/>
          </a:p>
          <a:p>
            <a:pPr marL="0" indent="0" algn="r">
              <a:buNone/>
            </a:pPr>
            <a:endParaRPr lang="et-EE" dirty="0" smtClean="0"/>
          </a:p>
          <a:p>
            <a:pPr marL="0" indent="0" algn="r">
              <a:buNone/>
            </a:pPr>
            <a:endParaRPr lang="et-EE" dirty="0"/>
          </a:p>
          <a:p>
            <a:pPr marL="0" indent="0" algn="r">
              <a:buNone/>
            </a:pPr>
            <a:r>
              <a:rPr lang="et-EE" dirty="0" smtClean="0"/>
              <a:t>D</a:t>
            </a:r>
            <a:r>
              <a:rPr lang="en-GB" dirty="0" err="1" smtClean="0"/>
              <a:t>elivered</a:t>
            </a:r>
            <a:r>
              <a:rPr lang="en-GB" dirty="0" smtClean="0"/>
              <a:t> by</a:t>
            </a:r>
          </a:p>
          <a:p>
            <a:pPr marL="0" indent="0" algn="r">
              <a:buNone/>
            </a:pPr>
            <a:r>
              <a:rPr lang="en-GB" dirty="0" smtClean="0"/>
              <a:t>Marie </a:t>
            </a:r>
            <a:r>
              <a:rPr lang="en-GB" dirty="0" err="1" smtClean="0"/>
              <a:t>Femke</a:t>
            </a:r>
            <a:r>
              <a:rPr lang="en-GB" dirty="0" smtClean="0"/>
              <a:t>, Marielle, Emili and Andrea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4309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C00000"/>
                </a:solidFill>
              </a:rPr>
              <a:t>Group </a:t>
            </a:r>
            <a:r>
              <a:rPr lang="et-EE" dirty="0" smtClean="0">
                <a:solidFill>
                  <a:srgbClr val="C00000"/>
                </a:solidFill>
              </a:rPr>
              <a:t>2</a:t>
            </a:r>
            <a:r>
              <a:rPr lang="en-GB" dirty="0" smtClean="0">
                <a:solidFill>
                  <a:srgbClr val="C00000"/>
                </a:solidFill>
              </a:rPr>
              <a:t> presentation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625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>
                <a:hlinkClick r:id="rId2"/>
              </a:rPr>
              <a:t>Inspiration</a:t>
            </a:r>
            <a:endParaRPr lang="en-GB" sz="3600" dirty="0"/>
          </a:p>
        </p:txBody>
      </p:sp>
      <p:sp>
        <p:nvSpPr>
          <p:cNvPr id="4" name="Rectangle 3"/>
          <p:cNvSpPr/>
          <p:nvPr/>
        </p:nvSpPr>
        <p:spPr>
          <a:xfrm>
            <a:off x="2382592" y="4999030"/>
            <a:ext cx="79205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t-EE" sz="2800" dirty="0" smtClean="0"/>
              <a:t>D</a:t>
            </a:r>
            <a:r>
              <a:rPr lang="en-GB" sz="2800" dirty="0" err="1" smtClean="0"/>
              <a:t>elivered</a:t>
            </a:r>
            <a:r>
              <a:rPr lang="en-GB" sz="2800" dirty="0" smtClean="0"/>
              <a:t> </a:t>
            </a:r>
            <a:r>
              <a:rPr lang="en-GB" sz="2800" dirty="0"/>
              <a:t>by</a:t>
            </a:r>
          </a:p>
          <a:p>
            <a:pPr algn="r"/>
            <a:r>
              <a:rPr lang="et-EE" sz="2800" dirty="0" smtClean="0"/>
              <a:t>Karoliina, </a:t>
            </a:r>
            <a:r>
              <a:rPr lang="et-EE" sz="2800" dirty="0" err="1" smtClean="0"/>
              <a:t>Karoli</a:t>
            </a:r>
            <a:r>
              <a:rPr lang="et-EE" sz="2800" dirty="0" smtClean="0"/>
              <a:t>, Johanna, </a:t>
            </a:r>
            <a:r>
              <a:rPr lang="et-EE" sz="2800" dirty="0" err="1" smtClean="0"/>
              <a:t>Kristin</a:t>
            </a:r>
            <a:r>
              <a:rPr lang="et-EE" sz="2800" dirty="0" smtClean="0"/>
              <a:t> and </a:t>
            </a:r>
            <a:r>
              <a:rPr lang="et-EE" sz="2800" dirty="0" err="1" smtClean="0"/>
              <a:t>Isabella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83354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C00000"/>
                </a:solidFill>
              </a:rPr>
              <a:t>Group 3 presentation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>
                <a:hlinkClick r:id="rId2"/>
              </a:rPr>
              <a:t>Forgiveness</a:t>
            </a:r>
            <a:endParaRPr lang="et-EE" sz="3600" dirty="0" smtClean="0"/>
          </a:p>
          <a:p>
            <a:pPr marL="0" indent="0">
              <a:buNone/>
            </a:pPr>
            <a:endParaRPr lang="et-EE" sz="3600" dirty="0"/>
          </a:p>
          <a:p>
            <a:pPr marL="0" indent="0">
              <a:buNone/>
            </a:pPr>
            <a:endParaRPr lang="et-EE" sz="3600" dirty="0" smtClean="0"/>
          </a:p>
          <a:p>
            <a:pPr marL="0" indent="0">
              <a:buNone/>
            </a:pPr>
            <a:endParaRPr lang="et-EE" sz="3600" dirty="0"/>
          </a:p>
          <a:p>
            <a:pPr marL="0" indent="0">
              <a:buNone/>
            </a:pPr>
            <a:endParaRPr lang="et-EE" sz="3600" dirty="0" smtClean="0"/>
          </a:p>
          <a:p>
            <a:pPr marL="0" indent="0" algn="r">
              <a:buNone/>
            </a:pPr>
            <a:r>
              <a:rPr lang="et-EE" dirty="0" err="1" smtClean="0"/>
              <a:t>Delivered</a:t>
            </a:r>
            <a:r>
              <a:rPr lang="et-EE" dirty="0" smtClean="0"/>
              <a:t> </a:t>
            </a:r>
            <a:r>
              <a:rPr lang="et-EE" dirty="0" err="1" smtClean="0"/>
              <a:t>by</a:t>
            </a:r>
            <a:r>
              <a:rPr lang="et-EE" dirty="0" smtClean="0"/>
              <a:t> </a:t>
            </a:r>
          </a:p>
          <a:p>
            <a:pPr marL="0" indent="0" algn="r">
              <a:buNone/>
            </a:pPr>
            <a:r>
              <a:rPr lang="et-EE" dirty="0" err="1" smtClean="0"/>
              <a:t>Eliise</a:t>
            </a:r>
            <a:r>
              <a:rPr lang="et-EE" dirty="0" smtClean="0"/>
              <a:t>, Markus, Rasmus and Mikk Marten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077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C00000"/>
                </a:solidFill>
              </a:rPr>
              <a:t>Group </a:t>
            </a:r>
            <a:r>
              <a:rPr lang="et-EE" dirty="0" smtClean="0">
                <a:solidFill>
                  <a:srgbClr val="C00000"/>
                </a:solidFill>
              </a:rPr>
              <a:t>4</a:t>
            </a:r>
            <a:r>
              <a:rPr lang="en-GB" dirty="0" smtClean="0">
                <a:solidFill>
                  <a:srgbClr val="C00000"/>
                </a:solidFill>
              </a:rPr>
              <a:t> presentation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t-EE" sz="3600" noProof="1" smtClean="0">
                <a:hlinkClick r:id="rId2"/>
              </a:rPr>
              <a:t>Invictus</a:t>
            </a:r>
            <a:endParaRPr lang="et-EE" sz="3600" noProof="1"/>
          </a:p>
          <a:p>
            <a:pPr marL="0" indent="0">
              <a:buNone/>
            </a:pPr>
            <a:endParaRPr lang="et-EE" sz="3600" noProof="1" smtClean="0"/>
          </a:p>
          <a:p>
            <a:pPr marL="0" indent="0">
              <a:buNone/>
            </a:pPr>
            <a:endParaRPr lang="et-EE" sz="3600" noProof="1"/>
          </a:p>
          <a:p>
            <a:pPr marL="0" indent="0">
              <a:buNone/>
            </a:pPr>
            <a:endParaRPr lang="et-EE" sz="3600" noProof="1" smtClean="0"/>
          </a:p>
          <a:p>
            <a:pPr marL="0" indent="0">
              <a:buNone/>
            </a:pPr>
            <a:endParaRPr lang="et-EE" sz="3600" noProof="1"/>
          </a:p>
          <a:p>
            <a:pPr marL="0" indent="0">
              <a:buNone/>
            </a:pPr>
            <a:endParaRPr lang="et-EE" sz="3600" noProof="1" smtClean="0"/>
          </a:p>
          <a:p>
            <a:pPr marL="0" indent="0" algn="r">
              <a:buNone/>
            </a:pPr>
            <a:r>
              <a:rPr lang="et-EE" noProof="1" smtClean="0"/>
              <a:t>Delivered by </a:t>
            </a:r>
          </a:p>
          <a:p>
            <a:pPr marL="0" indent="0" algn="r">
              <a:buNone/>
            </a:pPr>
            <a:r>
              <a:rPr lang="et-EE" noProof="1" smtClean="0"/>
              <a:t>Juan, Roland, Robin and Ander Markus</a:t>
            </a:r>
            <a:endParaRPr lang="et-EE" noProof="1"/>
          </a:p>
        </p:txBody>
      </p:sp>
    </p:spTree>
    <p:extLst>
      <p:ext uri="{BB962C8B-B14F-4D97-AF65-F5344CB8AC3E}">
        <p14:creationId xmlns:p14="http://schemas.microsoft.com/office/powerpoint/2010/main" val="4074270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Turn to your worksheet and complete </a:t>
            </a:r>
            <a:r>
              <a:rPr lang="et-EE" b="1" dirty="0">
                <a:solidFill>
                  <a:srgbClr val="0070C0"/>
                </a:solidFill>
              </a:rPr>
              <a:t>T</a:t>
            </a:r>
            <a:r>
              <a:rPr lang="en-GB" b="1" dirty="0">
                <a:solidFill>
                  <a:srgbClr val="0070C0"/>
                </a:solidFill>
              </a:rPr>
              <a:t>ask </a:t>
            </a:r>
            <a:r>
              <a:rPr lang="en-GB" b="1" dirty="0" smtClean="0">
                <a:solidFill>
                  <a:srgbClr val="0070C0"/>
                </a:solidFill>
              </a:rPr>
              <a:t>1</a:t>
            </a:r>
            <a:r>
              <a:rPr lang="et-EE" b="1" dirty="0" smtClean="0">
                <a:solidFill>
                  <a:srgbClr val="0070C0"/>
                </a:solidFill>
              </a:rPr>
              <a:t>.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1229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While listening/watching the video, make as many notes as you can.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After listening/watching the video,  discuss your answers with your group members and correct your answers.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The spokesperson of each group will then share the answers with the rest of the class.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663542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C00000"/>
                </a:solidFill>
              </a:rPr>
              <a:t>Rugby for beginners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u="sng" dirty="0">
                <a:hlinkClick r:id="rId2"/>
              </a:rPr>
              <a:t>https://</a:t>
            </a:r>
            <a:r>
              <a:rPr lang="en-IE" b="1" u="sng" dirty="0" smtClean="0">
                <a:hlinkClick r:id="rId2"/>
              </a:rPr>
              <a:t>www.youtube.com/watch?v=ke4XcnbulT0</a:t>
            </a:r>
            <a:endParaRPr lang="et-EE" b="1" u="sng" dirty="0" smtClean="0"/>
          </a:p>
          <a:p>
            <a:endParaRPr lang="et-EE" b="1" u="sng" dirty="0" smtClean="0"/>
          </a:p>
          <a:p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093" y="2605653"/>
            <a:ext cx="7491984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82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Turn to </a:t>
            </a:r>
            <a:r>
              <a:rPr lang="et-EE" b="1" dirty="0" smtClean="0">
                <a:solidFill>
                  <a:srgbClr val="0070C0"/>
                </a:solidFill>
              </a:rPr>
              <a:t>T</a:t>
            </a:r>
            <a:r>
              <a:rPr lang="en-GB" b="1" dirty="0" smtClean="0">
                <a:solidFill>
                  <a:srgbClr val="0070C0"/>
                </a:solidFill>
              </a:rPr>
              <a:t>ask 2</a:t>
            </a:r>
            <a:r>
              <a:rPr lang="en-GB" dirty="0" smtClean="0">
                <a:solidFill>
                  <a:srgbClr val="0070C0"/>
                </a:solidFill>
              </a:rPr>
              <a:t>. Focus on Clint Eastwood. 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Find out information about the director of the film </a:t>
            </a:r>
            <a:r>
              <a:rPr lang="en-GB" sz="3200" i="1" dirty="0" err="1" smtClean="0"/>
              <a:t>Invictus</a:t>
            </a:r>
            <a:r>
              <a:rPr lang="en-GB" sz="32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Use your mobile phone in order to consult the IMDb web  (Ratings and Reviews for New Movies and TV Shows)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Discuss your answers in group.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Now watch the interview with Clint Eastwood.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Make notes.</a:t>
            </a:r>
          </a:p>
          <a:p>
            <a:pPr marL="0" indent="0">
              <a:buNone/>
            </a:pPr>
            <a:endParaRPr lang="et-EE" dirty="0" smtClean="0"/>
          </a:p>
          <a:p>
            <a:pPr marL="514350" indent="-514350">
              <a:buFont typeface="+mj-lt"/>
              <a:buAutoNum type="arabicPeriod"/>
            </a:pPr>
            <a:endParaRPr lang="et-EE" dirty="0" smtClean="0"/>
          </a:p>
          <a:p>
            <a:pPr marL="514350" indent="-514350">
              <a:buFont typeface="+mj-lt"/>
              <a:buAutoNum type="arabicPeriod"/>
            </a:pPr>
            <a:endParaRPr lang="et-EE" dirty="0" smtClean="0"/>
          </a:p>
          <a:p>
            <a:pPr marL="0" indent="0">
              <a:buNone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239697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C00000"/>
                </a:solidFill>
              </a:rPr>
              <a:t>Clint Eastwood on directing </a:t>
            </a:r>
            <a:r>
              <a:rPr lang="en-GB" i="1" dirty="0" err="1" smtClean="0">
                <a:solidFill>
                  <a:srgbClr val="C00000"/>
                </a:solidFill>
              </a:rPr>
              <a:t>Invictus</a:t>
            </a:r>
            <a:endParaRPr lang="en-GB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>
                <a:hlinkClick r:id="rId2"/>
              </a:rPr>
              <a:t>https://</a:t>
            </a:r>
            <a:r>
              <a:rPr lang="et-EE" dirty="0" smtClean="0">
                <a:hlinkClick r:id="rId2"/>
              </a:rPr>
              <a:t>www.youtube.com/watch?v=pFLsHseMHvA</a:t>
            </a:r>
            <a:endParaRPr lang="et-EE" dirty="0" smtClean="0"/>
          </a:p>
          <a:p>
            <a:endParaRPr lang="et-EE" dirty="0" smtClean="0"/>
          </a:p>
          <a:p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150" y="2594802"/>
            <a:ext cx="2302243" cy="371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799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048" y="249215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Focus </a:t>
            </a:r>
            <a:r>
              <a:rPr lang="en-GB" dirty="0">
                <a:solidFill>
                  <a:srgbClr val="0070C0"/>
                </a:solidFill>
              </a:rPr>
              <a:t>on </a:t>
            </a:r>
            <a:r>
              <a:rPr lang="et-EE" dirty="0" err="1" smtClean="0">
                <a:solidFill>
                  <a:srgbClr val="0070C0"/>
                </a:solidFill>
              </a:rPr>
              <a:t>Morgan</a:t>
            </a:r>
            <a:r>
              <a:rPr lang="et-EE" dirty="0" smtClean="0">
                <a:solidFill>
                  <a:srgbClr val="0070C0"/>
                </a:solidFill>
              </a:rPr>
              <a:t> </a:t>
            </a:r>
            <a:r>
              <a:rPr lang="et-EE" dirty="0" err="1" smtClean="0">
                <a:solidFill>
                  <a:srgbClr val="0070C0"/>
                </a:solidFill>
              </a:rPr>
              <a:t>Freeman</a:t>
            </a:r>
            <a:r>
              <a:rPr lang="en-GB" dirty="0" smtClean="0">
                <a:solidFill>
                  <a:srgbClr val="0070C0"/>
                </a:solidFill>
              </a:rPr>
              <a:t>.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Find out information about the leading actor.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Use your mobile phone in order to consult the IMDb web  (Ratings and Reviews for New Movies and TV Shows)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Discuss your answers in group.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Now watch the interview with Morgan Freeman.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Make notes.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53688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noProof="1" smtClean="0">
                <a:solidFill>
                  <a:srgbClr val="C00000"/>
                </a:solidFill>
              </a:rPr>
              <a:t>Morgan Freeman on Mandela</a:t>
            </a:r>
            <a:endParaRPr lang="et-EE" noProof="1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u="sng" dirty="0">
                <a:hlinkClick r:id="rId2"/>
              </a:rPr>
              <a:t>https://www.youtube.com/watch?v=d3dZngCraqs</a:t>
            </a:r>
            <a:endParaRPr lang="et-EE" dirty="0"/>
          </a:p>
          <a:p>
            <a:endParaRPr lang="et-EE" dirty="0" smtClean="0"/>
          </a:p>
          <a:p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488" y="2460418"/>
            <a:ext cx="4640352" cy="28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444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Focus on Matt Damon.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600" dirty="0" smtClean="0"/>
              <a:t>Find out information about the leading actor.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/>
              <a:t>Use your mobile phone in order to consult the IMDb web  (Ratings and Reviews for New Movies and TV Shows)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/>
              <a:t>Discuss your answers in group.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/>
              <a:t>Now watch the interview with </a:t>
            </a:r>
            <a:r>
              <a:rPr lang="et-EE" sz="3600" dirty="0" smtClean="0"/>
              <a:t>Matt </a:t>
            </a:r>
            <a:r>
              <a:rPr lang="et-EE" sz="3600" smtClean="0"/>
              <a:t>Damon</a:t>
            </a:r>
            <a:r>
              <a:rPr lang="en-GB" sz="3600" smtClean="0"/>
              <a:t>.</a:t>
            </a:r>
            <a:endParaRPr lang="en-GB" sz="3600" dirty="0" smtClean="0"/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/>
              <a:t>Make notes.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432789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noProof="1" smtClean="0">
                <a:solidFill>
                  <a:srgbClr val="C00000"/>
                </a:solidFill>
              </a:rPr>
              <a:t>Matt Damon on Francois Pienaar</a:t>
            </a:r>
            <a:endParaRPr lang="et-EE" noProof="1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u="sng" dirty="0">
                <a:hlinkClick r:id="rId2"/>
              </a:rPr>
              <a:t>https://www.youtube.com/watch?v=J7JSwxFFSY8</a:t>
            </a:r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204" y="2556669"/>
            <a:ext cx="5375445" cy="296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97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Open discussion 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Share your thoughts and ideas on Eastwood, Freeman and Damon, as well as what they said about the film and their characters.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927400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Nelson Mandela Speech That Changed The World</a:t>
            </a:r>
            <a:endParaRPr lang="et-EE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u="sng" dirty="0">
                <a:hlinkClick r:id="rId2"/>
              </a:rPr>
              <a:t>https://www.youtube.com/watch?v=x0w7EnExt5U</a:t>
            </a:r>
            <a:endParaRPr lang="et-EE" dirty="0"/>
          </a:p>
          <a:p>
            <a:endParaRPr lang="et-EE" dirty="0" smtClean="0"/>
          </a:p>
          <a:p>
            <a:endParaRPr lang="et-EE" dirty="0"/>
          </a:p>
        </p:txBody>
      </p:sp>
      <p:sp>
        <p:nvSpPr>
          <p:cNvPr id="4" name="AutoShape 2" descr="Image result for Nelson Mandela's speech that changed the world"/>
          <p:cNvSpPr>
            <a:spLocks noChangeAspect="1" noChangeArrowheads="1"/>
          </p:cNvSpPr>
          <p:nvPr/>
        </p:nvSpPr>
        <p:spPr bwMode="auto">
          <a:xfrm>
            <a:off x="155575" y="-1608138"/>
            <a:ext cx="5905500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81" y="2768077"/>
            <a:ext cx="4109434" cy="331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62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380</Words>
  <Application>Microsoft Office PowerPoint</Application>
  <PresentationFormat>Widescreen</PresentationFormat>
  <Paragraphs>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Invictus</vt:lpstr>
      <vt:lpstr>Group 1 presentation</vt:lpstr>
      <vt:lpstr>Group 2 presentation</vt:lpstr>
      <vt:lpstr>Group 3 presentation</vt:lpstr>
      <vt:lpstr>Group 4 presentation</vt:lpstr>
      <vt:lpstr>Turn to your worksheet and complete Task 1.</vt:lpstr>
      <vt:lpstr>Rugby for beginners</vt:lpstr>
      <vt:lpstr>Turn to Task 2. Focus on Clint Eastwood. </vt:lpstr>
      <vt:lpstr>Clint Eastwood on directing Invictus</vt:lpstr>
      <vt:lpstr>Focus on Morgan Freeman.</vt:lpstr>
      <vt:lpstr>Morgan Freeman on Mandela</vt:lpstr>
      <vt:lpstr>Focus on Matt Damon.</vt:lpstr>
      <vt:lpstr>Matt Damon on Francois Pienaar</vt:lpstr>
      <vt:lpstr>Open discussion </vt:lpstr>
      <vt:lpstr>Nelson Mandela Speech That Changed The World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Invictus</dc:title>
  <dc:creator>root</dc:creator>
  <cp:lastModifiedBy>Omanik</cp:lastModifiedBy>
  <cp:revision>29</cp:revision>
  <cp:lastPrinted>2019-05-24T08:28:46Z</cp:lastPrinted>
  <dcterms:created xsi:type="dcterms:W3CDTF">2019-05-23T16:09:32Z</dcterms:created>
  <dcterms:modified xsi:type="dcterms:W3CDTF">2019-12-03T21:16:54Z</dcterms:modified>
</cp:coreProperties>
</file>